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98"/>
    <p:restoredTop sz="94667"/>
  </p:normalViewPr>
  <p:slideViewPr>
    <p:cSldViewPr snapToGrid="0" snapToObjects="1">
      <p:cViewPr varScale="1">
        <p:scale>
          <a:sx n="216" d="100"/>
          <a:sy n="216" d="100"/>
        </p:scale>
        <p:origin x="15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EC56-17A5-CE43-A8E6-619A34651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EDE045-15C6-9249-AB8E-7D6E4FDC68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54449-7284-C140-9F4B-9D0C534DF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331-7A96-1C45-A248-857F6D8FC3CC}" type="datetimeFigureOut">
              <a:rPr lang="en-US" smtClean="0"/>
              <a:t>7/23/21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EB544-4626-D641-8814-1F3BC76BE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C1DBC-2159-8D47-8CCC-F1AAA04D4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AB029-0799-AF4D-9017-C699E697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27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E3247-19A0-3A49-A80D-1031B2F46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7209B-4DB1-AF49-82FA-5289B2C1C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425C2-5B5B-1F48-A6D0-9AFA7F56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331-7A96-1C45-A248-857F6D8FC3CC}" type="datetimeFigureOut">
              <a:rPr lang="en-US" smtClean="0"/>
              <a:t>7/23/21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F6670-8BD1-1A4D-88BA-235786EF2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56E95-A75C-2D43-8810-CA42DB607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AB029-0799-AF4D-9017-C699E697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36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9BF5C8-EAE3-8E40-ACA3-4D0EC65E3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BA089-A413-224D-8568-A748617F9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829D3-4430-A04D-BCF2-67D9373B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331-7A96-1C45-A248-857F6D8FC3CC}" type="datetimeFigureOut">
              <a:rPr lang="en-US" smtClean="0"/>
              <a:t>7/23/21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45103-8205-9140-9C65-87E71A535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34B66-E472-1243-B231-2A8380FF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AB029-0799-AF4D-9017-C699E697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7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38D7-AE0C-284B-872C-4C88A395B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F3A4C-5908-4A46-BBB8-DABFBFD78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0AE23-B86C-504B-B863-6AD53B4B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331-7A96-1C45-A248-857F6D8FC3CC}" type="datetimeFigureOut">
              <a:rPr lang="en-US" smtClean="0"/>
              <a:t>7/23/21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2CA35-7927-1A4E-9B95-640E9F9EA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382E1-9845-D54B-AFEA-F185BD64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AB029-0799-AF4D-9017-C699E697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9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DED8-D07C-F94C-8724-6F9A8AE9E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E2E4A-5D09-5F42-8737-D4CDD097D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FB0C-C3B9-4343-B5A7-EFFD05223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331-7A96-1C45-A248-857F6D8FC3CC}" type="datetimeFigureOut">
              <a:rPr lang="en-US" smtClean="0"/>
              <a:t>7/23/21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4E75-1A5E-8141-B7B5-FAE16F632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F9EEC-CB84-E842-B527-3AD774E01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AB029-0799-AF4D-9017-C699E697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89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5A8DE-F9B8-E141-BF81-F9205745E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0912E-1EFC-0D41-9A8E-D3E1C126B9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D26576-FC30-464F-8DCD-D71366C88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BEAED-F87A-924A-B64C-C549A437D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331-7A96-1C45-A248-857F6D8FC3CC}" type="datetimeFigureOut">
              <a:rPr lang="en-US" smtClean="0"/>
              <a:t>7/23/21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3916E-2550-A140-B12D-614F42C6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B5DD1-870E-6C4D-95C9-974D995D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AB029-0799-AF4D-9017-C699E697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5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041F3-FC0F-0740-BE0F-C5EB0B9D2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B688E-5219-5A4F-BB01-ACBF62518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5217E-DBB6-2C4F-91BC-FE8C5C593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84504E-DDFB-964F-AAB2-E232F36F2D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7FAB43-B78D-4F47-BE1A-2876D17CF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FB1F66-EB5E-844A-8CF9-C3E593C5E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331-7A96-1C45-A248-857F6D8FC3CC}" type="datetimeFigureOut">
              <a:rPr lang="en-US" smtClean="0"/>
              <a:t>7/23/21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48D9A3-C85A-9141-9832-282DAE998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5AD0D5-BF3F-D84A-9613-3089C32CB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AB029-0799-AF4D-9017-C699E697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76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26ADE-C7B5-A949-95BC-34EDE4A1D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312C9-D652-E24C-8A16-D0AABB81B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331-7A96-1C45-A248-857F6D8FC3CC}" type="datetimeFigureOut">
              <a:rPr lang="en-US" smtClean="0"/>
              <a:t>7/23/21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C14C6-5F3A-0548-B8F5-30EA6C013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B5F88-5497-7849-9556-D1529304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AB029-0799-AF4D-9017-C699E697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47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584139-9919-3A42-A47E-16DB254AC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331-7A96-1C45-A248-857F6D8FC3CC}" type="datetimeFigureOut">
              <a:rPr lang="en-US" smtClean="0"/>
              <a:t>7/23/21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32305-AF0B-7446-967B-2D0C97AB8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33A16-77D0-424B-9458-8649EE92D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AB029-0799-AF4D-9017-C699E697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54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C4A4-9FDB-2C48-9BEB-6AE7F3F9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C2A1C-B7AC-CC4D-BCBE-85257467F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6FAB5-86DB-F941-A3B8-735C07C59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B9A0F-990E-DF4A-82EA-B68D48150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331-7A96-1C45-A248-857F6D8FC3CC}" type="datetimeFigureOut">
              <a:rPr lang="en-US" smtClean="0"/>
              <a:t>7/23/21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3FC10-7117-7C48-BB8A-8B12B5A61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E8D61-EB7B-A343-A9CB-42DE92BE9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AB029-0799-AF4D-9017-C699E697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9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82E39-BF34-9F46-B0CC-003FADF38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3AC798-47C5-5C4F-A602-1BC9C2BBB3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EF73D3-C4C0-AD4B-A52E-26864489C4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B9050-D1BF-4345-890D-01B3CD62B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331-7A96-1C45-A248-857F6D8FC3CC}" type="datetimeFigureOut">
              <a:rPr lang="en-US" smtClean="0"/>
              <a:t>7/23/21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0F7E7-E411-9048-83F8-993ABBB46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CDF99-A324-F245-AD9D-8919A81BD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AB029-0799-AF4D-9017-C699E697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73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B7C837-5551-634C-AB12-AF28DA8BC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64E76-6E9A-5144-A3D6-88B588176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8458E-47C9-044E-9CC8-802FEF38B0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AD331-7A96-1C45-A248-857F6D8FC3CC}" type="datetimeFigureOut">
              <a:rPr lang="en-US" smtClean="0"/>
              <a:t>7/23/21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E7D71-5A7E-8148-B04A-E82FA44E1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45790-61B9-2B43-9ADE-C3CB3C7E3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AB029-0799-AF4D-9017-C699E697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1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945D810-3716-444F-A650-87337C6C0F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305837" y="1426116"/>
            <a:ext cx="7585677" cy="4288536"/>
          </a:xfrm>
          <a:prstGeom prst="rect">
            <a:avLst/>
          </a:prstGeom>
          <a:effectLst/>
        </p:spPr>
      </p:pic>
      <p:pic>
        <p:nvPicPr>
          <p:cNvPr id="19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17B053F-4EF2-1F4C-B920-5634FEE87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3808" t="10800" r="35774" b="77691"/>
          <a:stretch/>
        </p:blipFill>
        <p:spPr>
          <a:xfrm>
            <a:off x="3211359" y="1922745"/>
            <a:ext cx="4528159" cy="5844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49A34FF-BA15-4644-B762-49A03EF06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43156" r="85968" b="36384"/>
          <a:stretch/>
        </p:blipFill>
        <p:spPr>
          <a:xfrm>
            <a:off x="1910220" y="3080043"/>
            <a:ext cx="1689966" cy="139310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73A6610-B2B2-874D-B9EA-7DE3A9F0E7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65354" t="32195" r="936" b="34485"/>
          <a:stretch/>
        </p:blipFill>
        <p:spPr>
          <a:xfrm>
            <a:off x="7565720" y="2715016"/>
            <a:ext cx="2555311" cy="142796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F453AE-CB77-7B44-9D01-A1AEB44E5D81}"/>
              </a:ext>
            </a:extLst>
          </p:cNvPr>
          <p:cNvCxnSpPr>
            <a:cxnSpLocks/>
          </p:cNvCxnSpPr>
          <p:nvPr/>
        </p:nvCxnSpPr>
        <p:spPr>
          <a:xfrm flipV="1">
            <a:off x="4615841" y="1301182"/>
            <a:ext cx="578801" cy="102221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78CDB4-50E1-6144-A33E-5C02D236A613}"/>
              </a:ext>
            </a:extLst>
          </p:cNvPr>
          <p:cNvCxnSpPr>
            <a:cxnSpLocks/>
          </p:cNvCxnSpPr>
          <p:nvPr/>
        </p:nvCxnSpPr>
        <p:spPr>
          <a:xfrm>
            <a:off x="5194642" y="1322182"/>
            <a:ext cx="442117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950425F-E006-FE42-BEB9-2BF513891E47}"/>
              </a:ext>
            </a:extLst>
          </p:cNvPr>
          <p:cNvSpPr txBox="1"/>
          <p:nvPr/>
        </p:nvSpPr>
        <p:spPr>
          <a:xfrm>
            <a:off x="5137236" y="952850"/>
            <a:ext cx="520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Neural Network Concept Hierarchy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C6121DA-B29B-8B46-9E9C-E6089DAD8C04}"/>
              </a:ext>
            </a:extLst>
          </p:cNvPr>
          <p:cNvCxnSpPr>
            <a:cxnSpLocks/>
          </p:cNvCxnSpPr>
          <p:nvPr/>
        </p:nvCxnSpPr>
        <p:spPr>
          <a:xfrm flipH="1" flipV="1">
            <a:off x="2755203" y="4161071"/>
            <a:ext cx="456157" cy="1043494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47E232A-5ED9-F540-A1BB-C958A4C19344}"/>
              </a:ext>
            </a:extLst>
          </p:cNvPr>
          <p:cNvCxnSpPr>
            <a:cxnSpLocks/>
          </p:cNvCxnSpPr>
          <p:nvPr/>
        </p:nvCxnSpPr>
        <p:spPr>
          <a:xfrm>
            <a:off x="3211359" y="5204565"/>
            <a:ext cx="2462931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71AF9E6-643F-8746-92E9-5B2BDC6B961B}"/>
              </a:ext>
            </a:extLst>
          </p:cNvPr>
          <p:cNvCxnSpPr>
            <a:cxnSpLocks/>
          </p:cNvCxnSpPr>
          <p:nvPr/>
        </p:nvCxnSpPr>
        <p:spPr>
          <a:xfrm flipH="1" flipV="1">
            <a:off x="8394005" y="4002066"/>
            <a:ext cx="497905" cy="120249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D222ACD-123C-734A-B1B9-F0BD9BBC7F5A}"/>
              </a:ext>
            </a:extLst>
          </p:cNvPr>
          <p:cNvCxnSpPr>
            <a:cxnSpLocks/>
          </p:cNvCxnSpPr>
          <p:nvPr/>
        </p:nvCxnSpPr>
        <p:spPr>
          <a:xfrm>
            <a:off x="8891910" y="5204565"/>
            <a:ext cx="1968156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A6C8F49-7B36-7F4A-ACF4-8162B0E500D0}"/>
              </a:ext>
            </a:extLst>
          </p:cNvPr>
          <p:cNvSpPr txBox="1"/>
          <p:nvPr/>
        </p:nvSpPr>
        <p:spPr>
          <a:xfrm>
            <a:off x="3163336" y="4768068"/>
            <a:ext cx="2555311" cy="457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Distribution Bars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C6E67F-06E9-4E42-82BF-6613F17BC8D1}"/>
              </a:ext>
            </a:extLst>
          </p:cNvPr>
          <p:cNvSpPr txBox="1"/>
          <p:nvPr/>
        </p:nvSpPr>
        <p:spPr>
          <a:xfrm>
            <a:off x="8853805" y="4881400"/>
            <a:ext cx="2555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Code Examples</a:t>
            </a:r>
          </a:p>
        </p:txBody>
      </p:sp>
    </p:spTree>
    <p:extLst>
      <p:ext uri="{BB962C8B-B14F-4D97-AF65-F5344CB8AC3E}">
        <p14:creationId xmlns:p14="http://schemas.microsoft.com/office/powerpoint/2010/main" val="892372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27210CD-D182-8740-872C-AFD6FFDFCD25}"/>
              </a:ext>
            </a:extLst>
          </p:cNvPr>
          <p:cNvSpPr txBox="1"/>
          <p:nvPr/>
        </p:nvSpPr>
        <p:spPr>
          <a:xfrm>
            <a:off x="6995160" y="2153104"/>
            <a:ext cx="3977640" cy="2551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Andale Mono" panose="020B0509000000000004" pitchFamily="49" charset="0"/>
              </a:rPr>
              <a:t>Design E provides an overview of hundreds of neural networks. Users can use the model types/width/depth selections to filter the models.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Andale Mono" panose="020B05090000000000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ndale Mono" panose="020B0509000000000004" pitchFamily="49" charset="0"/>
              </a:rPr>
              <a:t>Pros: Present multiple models in a single view.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ndale Mono" panose="020B0509000000000004" pitchFamily="49" charset="0"/>
              </a:rPr>
              <a:t>Cons: Lack of detailed layer settings and parameter settings.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D73040E-D0FA-5640-AC39-C07A1980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199"/>
            <a:ext cx="661021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73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27210CD-D182-8740-872C-AFD6FFDFCD25}"/>
              </a:ext>
            </a:extLst>
          </p:cNvPr>
          <p:cNvSpPr txBox="1"/>
          <p:nvPr/>
        </p:nvSpPr>
        <p:spPr>
          <a:xfrm>
            <a:off x="6995160" y="2023538"/>
            <a:ext cx="3977640" cy="2551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Andale Mono" panose="020B0509000000000004" pitchFamily="49" charset="0"/>
              </a:rPr>
              <a:t>Design A enables professional users to build neural networks by defined procedures. Each concept contains some detailed parameter settings and layer settings. 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Andale Mono" panose="020B05090000000000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ndale Mono" panose="020B0509000000000004" pitchFamily="49" charset="0"/>
              </a:rPr>
              <a:t>Pros: Easy to find the information.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ndale Mono" panose="020B0509000000000004" pitchFamily="49" charset="0"/>
              </a:rPr>
              <a:t>Cons: Constrain you to follow the procedure.</a:t>
            </a: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7116E40-5A39-0D42-A799-7DBF1B0A0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0664"/>
            <a:ext cx="661021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94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4C9B4B8-A242-9B4F-BCF9-32DCC77A21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287078" y="1284732"/>
            <a:ext cx="7617843" cy="4288536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C8D1AE3-6D1D-AE42-B09B-FB7460DEC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40" t="17842" r="1040" b="73527"/>
          <a:stretch/>
        </p:blipFill>
        <p:spPr>
          <a:xfrm>
            <a:off x="6774871" y="2280062"/>
            <a:ext cx="4049487" cy="57001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B8B862A-D5F0-E144-B420-C8D0A6929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3" t="54523" r="38176" b="31152"/>
          <a:stretch/>
        </p:blipFill>
        <p:spPr>
          <a:xfrm>
            <a:off x="1084612" y="4007924"/>
            <a:ext cx="6984672" cy="94606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ADF5DEA6-B616-0544-855D-024C6EC80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593" y="1000276"/>
            <a:ext cx="3400630" cy="120376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AFBE17-EE1A-1F47-8076-E249319B9AE2}"/>
              </a:ext>
            </a:extLst>
          </p:cNvPr>
          <p:cNvCxnSpPr>
            <a:cxnSpLocks/>
          </p:cNvCxnSpPr>
          <p:nvPr/>
        </p:nvCxnSpPr>
        <p:spPr>
          <a:xfrm flipV="1">
            <a:off x="4773881" y="589419"/>
            <a:ext cx="936407" cy="89499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1D789F-FA78-F041-A6B0-B5FEE99623BD}"/>
              </a:ext>
            </a:extLst>
          </p:cNvPr>
          <p:cNvCxnSpPr>
            <a:cxnSpLocks/>
          </p:cNvCxnSpPr>
          <p:nvPr/>
        </p:nvCxnSpPr>
        <p:spPr>
          <a:xfrm>
            <a:off x="5710288" y="602401"/>
            <a:ext cx="4478741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489BE04-030C-3F4D-B7CA-572A310C83C0}"/>
              </a:ext>
            </a:extLst>
          </p:cNvPr>
          <p:cNvSpPr txBox="1"/>
          <p:nvPr/>
        </p:nvSpPr>
        <p:spPr>
          <a:xfrm>
            <a:off x="5619794" y="246053"/>
            <a:ext cx="520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Neural Network Architecture Graph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58242F-8E49-7647-9A1E-150F2988DE96}"/>
              </a:ext>
            </a:extLst>
          </p:cNvPr>
          <p:cNvCxnSpPr>
            <a:cxnSpLocks/>
          </p:cNvCxnSpPr>
          <p:nvPr/>
        </p:nvCxnSpPr>
        <p:spPr>
          <a:xfrm flipH="1" flipV="1">
            <a:off x="5027186" y="4701399"/>
            <a:ext cx="456157" cy="1043494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CF404F-7ED9-D04C-8F98-A91144CA018E}"/>
              </a:ext>
            </a:extLst>
          </p:cNvPr>
          <p:cNvCxnSpPr>
            <a:cxnSpLocks/>
          </p:cNvCxnSpPr>
          <p:nvPr/>
        </p:nvCxnSpPr>
        <p:spPr>
          <a:xfrm flipH="1" flipV="1">
            <a:off x="7820331" y="2565069"/>
            <a:ext cx="497905" cy="120249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BD8C727-C2E2-F343-9FFA-3676CEC285A5}"/>
              </a:ext>
            </a:extLst>
          </p:cNvPr>
          <p:cNvSpPr txBox="1"/>
          <p:nvPr/>
        </p:nvSpPr>
        <p:spPr>
          <a:xfrm>
            <a:off x="5513972" y="5256631"/>
            <a:ext cx="2555311" cy="457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Layer Selection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B8D967-FA42-A443-9AD3-83DF4455E2E4}"/>
              </a:ext>
            </a:extLst>
          </p:cNvPr>
          <p:cNvSpPr txBox="1"/>
          <p:nvPr/>
        </p:nvSpPr>
        <p:spPr>
          <a:xfrm>
            <a:off x="8328278" y="3429000"/>
            <a:ext cx="2555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Layer Parameters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EA77E8-A851-DB47-89CF-CE25856D66F6}"/>
              </a:ext>
            </a:extLst>
          </p:cNvPr>
          <p:cNvCxnSpPr>
            <a:cxnSpLocks/>
          </p:cNvCxnSpPr>
          <p:nvPr/>
        </p:nvCxnSpPr>
        <p:spPr>
          <a:xfrm>
            <a:off x="8318236" y="3767568"/>
            <a:ext cx="233393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2A1885-6ECD-7146-9E6A-5F3B8D7FE7FF}"/>
              </a:ext>
            </a:extLst>
          </p:cNvPr>
          <p:cNvCxnSpPr>
            <a:cxnSpLocks/>
          </p:cNvCxnSpPr>
          <p:nvPr/>
        </p:nvCxnSpPr>
        <p:spPr>
          <a:xfrm>
            <a:off x="5483343" y="5744893"/>
            <a:ext cx="2182179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4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27210CD-D182-8740-872C-AFD6FFDFCD25}"/>
              </a:ext>
            </a:extLst>
          </p:cNvPr>
          <p:cNvSpPr txBox="1"/>
          <p:nvPr/>
        </p:nvSpPr>
        <p:spPr>
          <a:xfrm>
            <a:off x="6995160" y="2568571"/>
            <a:ext cx="3977640" cy="1720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Andale Mono" panose="020B0509000000000004" pitchFamily="49" charset="0"/>
              </a:rPr>
              <a:t>Design B enables deep learning beginners to build neural networks through graphic selections.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Andale Mono" panose="020B05090000000000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ndale Mono" panose="020B0509000000000004" pitchFamily="49" charset="0"/>
              </a:rPr>
              <a:t>Pros: Easy to understand.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ndale Mono" panose="020B0509000000000004" pitchFamily="49" charset="0"/>
              </a:rPr>
              <a:t>Cons: Too much missing information.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E4951D-EA8C-4F4B-9AE9-E4BBEF929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4412"/>
            <a:ext cx="661021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49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545BD40-CC86-2348-8D71-ECCF0F1E57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416508" y="1327355"/>
            <a:ext cx="7358983" cy="428853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1D789F-FA78-F041-A6B0-B5FEE99623BD}"/>
              </a:ext>
            </a:extLst>
          </p:cNvPr>
          <p:cNvCxnSpPr>
            <a:cxnSpLocks/>
          </p:cNvCxnSpPr>
          <p:nvPr/>
        </p:nvCxnSpPr>
        <p:spPr>
          <a:xfrm flipV="1">
            <a:off x="3651720" y="1157930"/>
            <a:ext cx="2176843" cy="1793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489BE04-030C-3F4D-B7CA-572A310C83C0}"/>
              </a:ext>
            </a:extLst>
          </p:cNvPr>
          <p:cNvSpPr txBox="1"/>
          <p:nvPr/>
        </p:nvSpPr>
        <p:spPr>
          <a:xfrm>
            <a:off x="3636905" y="802520"/>
            <a:ext cx="520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Brush selection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B8D967-FA42-A443-9AD3-83DF4455E2E4}"/>
              </a:ext>
            </a:extLst>
          </p:cNvPr>
          <p:cNvSpPr txBox="1"/>
          <p:nvPr/>
        </p:nvSpPr>
        <p:spPr>
          <a:xfrm>
            <a:off x="4826587" y="3480331"/>
            <a:ext cx="453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Switch to the Alignment View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D8C727-C2E2-F343-9FFA-3676CEC285A5}"/>
              </a:ext>
            </a:extLst>
          </p:cNvPr>
          <p:cNvSpPr txBox="1"/>
          <p:nvPr/>
        </p:nvSpPr>
        <p:spPr>
          <a:xfrm>
            <a:off x="4528272" y="5344543"/>
            <a:ext cx="5364946" cy="457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Each flow represents a model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EA77E8-A851-DB47-89CF-CE25856D66F6}"/>
              </a:ext>
            </a:extLst>
          </p:cNvPr>
          <p:cNvCxnSpPr>
            <a:cxnSpLocks/>
          </p:cNvCxnSpPr>
          <p:nvPr/>
        </p:nvCxnSpPr>
        <p:spPr>
          <a:xfrm flipV="1">
            <a:off x="4927521" y="3818963"/>
            <a:ext cx="3862518" cy="207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2A1885-6ECD-7146-9E6A-5F3B8D7FE7FF}"/>
              </a:ext>
            </a:extLst>
          </p:cNvPr>
          <p:cNvCxnSpPr>
            <a:cxnSpLocks/>
          </p:cNvCxnSpPr>
          <p:nvPr/>
        </p:nvCxnSpPr>
        <p:spPr>
          <a:xfrm>
            <a:off x="4528272" y="5802040"/>
            <a:ext cx="3884208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759A7E9F-939F-1F49-8FE6-DEC5C9C4BE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2645" t="26384" r="65681" b="69077"/>
          <a:stretch/>
        </p:blipFill>
        <p:spPr>
          <a:xfrm>
            <a:off x="3358175" y="2640626"/>
            <a:ext cx="2340193" cy="28564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CF404F-7ED9-D04C-8F98-A91144CA018E}"/>
              </a:ext>
            </a:extLst>
          </p:cNvPr>
          <p:cNvCxnSpPr>
            <a:cxnSpLocks/>
          </p:cNvCxnSpPr>
          <p:nvPr/>
        </p:nvCxnSpPr>
        <p:spPr>
          <a:xfrm flipH="1" flipV="1">
            <a:off x="4648692" y="2838377"/>
            <a:ext cx="278830" cy="98058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0EB78C49-395C-744B-A91D-3FBF15B16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25" t="7231" r="426" b="73308"/>
          <a:stretch/>
        </p:blipFill>
        <p:spPr>
          <a:xfrm>
            <a:off x="980318" y="1557365"/>
            <a:ext cx="8057897" cy="918988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AFBE17-EE1A-1F47-8076-E249319B9AE2}"/>
              </a:ext>
            </a:extLst>
          </p:cNvPr>
          <p:cNvCxnSpPr>
            <a:cxnSpLocks/>
          </p:cNvCxnSpPr>
          <p:nvPr/>
        </p:nvCxnSpPr>
        <p:spPr>
          <a:xfrm flipV="1">
            <a:off x="3120759" y="1164725"/>
            <a:ext cx="530961" cy="886263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Chart&#10;&#10;Description automatically generated">
            <a:extLst>
              <a:ext uri="{FF2B5EF4-FFF2-40B4-BE49-F238E27FC236}">
                <a16:creationId xmlns:a16="http://schemas.microsoft.com/office/drawing/2014/main" id="{A14B7D48-3175-FA4E-8CE3-FA02ECB3A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55" t="83871" r="30316" b="11891"/>
          <a:stretch/>
        </p:blipFill>
        <p:spPr>
          <a:xfrm>
            <a:off x="896702" y="4761782"/>
            <a:ext cx="9248868" cy="45749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58242F-8E49-7647-9A1E-150F2988DE96}"/>
              </a:ext>
            </a:extLst>
          </p:cNvPr>
          <p:cNvCxnSpPr>
            <a:cxnSpLocks/>
          </p:cNvCxnSpPr>
          <p:nvPr/>
        </p:nvCxnSpPr>
        <p:spPr>
          <a:xfrm flipH="1" flipV="1">
            <a:off x="4030367" y="4977875"/>
            <a:ext cx="497906" cy="82416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90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27210CD-D182-8740-872C-AFD6FFDFCD25}"/>
              </a:ext>
            </a:extLst>
          </p:cNvPr>
          <p:cNvSpPr txBox="1"/>
          <p:nvPr/>
        </p:nvSpPr>
        <p:spPr>
          <a:xfrm>
            <a:off x="6995160" y="1737605"/>
            <a:ext cx="3977640" cy="3382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Andale Mono" panose="020B0509000000000004" pitchFamily="49" charset="0"/>
              </a:rPr>
              <a:t>Design C provides an overview of hundreds of neural networks in a customized Sankey diagram. Using the brush selection and scroll, users can easily zoom in/out. In the alignment view, the layers across models with the same type will be aligned in the same position.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Andale Mono" panose="020B05090000000000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ndale Mono" panose="020B0509000000000004" pitchFamily="49" charset="0"/>
              </a:rPr>
              <a:t>Pros: Present multiple models in a single view.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ndale Mono" panose="020B0509000000000004" pitchFamily="49" charset="0"/>
              </a:rPr>
              <a:t>Cons: Cannot visualize the model with branch structures.</a:t>
            </a:r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C1B6159D-5DF9-FE4C-AA37-E72819248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198"/>
            <a:ext cx="656271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64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F7F9EC6-D580-9046-B12C-87CA600560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139057" y="1284732"/>
            <a:ext cx="7490331" cy="4288536"/>
          </a:xfrm>
          <a:prstGeom prst="rect">
            <a:avLst/>
          </a:prstGeom>
        </p:spPr>
      </p:pic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E13082F4-8C17-3E40-90E6-20C96F064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" t="11471" r="45454" b="75668"/>
          <a:stretch/>
        </p:blipFill>
        <p:spPr>
          <a:xfrm>
            <a:off x="1492248" y="1650970"/>
            <a:ext cx="5159920" cy="71467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460F9095-3BFC-CA42-AA62-AC052DC0B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1" t="51227" r="36790" b="42032"/>
          <a:stretch/>
        </p:blipFill>
        <p:spPr>
          <a:xfrm>
            <a:off x="1492248" y="3060959"/>
            <a:ext cx="7888982" cy="494308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 descr="Graphical user interface&#10;&#10;Description automatically generated">
            <a:extLst>
              <a:ext uri="{FF2B5EF4-FFF2-40B4-BE49-F238E27FC236}">
                <a16:creationId xmlns:a16="http://schemas.microsoft.com/office/drawing/2014/main" id="{AC47FA42-7CC8-1142-9426-A4DBD2EDB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5" t="71960" r="62623" b="3708"/>
          <a:stretch/>
        </p:blipFill>
        <p:spPr>
          <a:xfrm>
            <a:off x="1492248" y="4188187"/>
            <a:ext cx="3539612" cy="138508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AFBE17-EE1A-1F47-8076-E249319B9AE2}"/>
              </a:ext>
            </a:extLst>
          </p:cNvPr>
          <p:cNvCxnSpPr>
            <a:cxnSpLocks/>
          </p:cNvCxnSpPr>
          <p:nvPr/>
        </p:nvCxnSpPr>
        <p:spPr>
          <a:xfrm flipV="1">
            <a:off x="2667812" y="860789"/>
            <a:ext cx="936407" cy="89499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1D789F-FA78-F041-A6B0-B5FEE99623BD}"/>
              </a:ext>
            </a:extLst>
          </p:cNvPr>
          <p:cNvCxnSpPr>
            <a:cxnSpLocks/>
          </p:cNvCxnSpPr>
          <p:nvPr/>
        </p:nvCxnSpPr>
        <p:spPr>
          <a:xfrm>
            <a:off x="3604219" y="873771"/>
            <a:ext cx="2683765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489BE04-030C-3F4D-B7CA-572A310C83C0}"/>
              </a:ext>
            </a:extLst>
          </p:cNvPr>
          <p:cNvSpPr txBox="1"/>
          <p:nvPr/>
        </p:nvSpPr>
        <p:spPr>
          <a:xfrm>
            <a:off x="3493718" y="540711"/>
            <a:ext cx="520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Multifaceted browser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58242F-8E49-7647-9A1E-150F2988DE96}"/>
              </a:ext>
            </a:extLst>
          </p:cNvPr>
          <p:cNvCxnSpPr>
            <a:cxnSpLocks/>
          </p:cNvCxnSpPr>
          <p:nvPr/>
        </p:nvCxnSpPr>
        <p:spPr>
          <a:xfrm flipH="1" flipV="1">
            <a:off x="2921117" y="4942005"/>
            <a:ext cx="456157" cy="1043494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CF404F-7ED9-D04C-8F98-A91144CA018E}"/>
              </a:ext>
            </a:extLst>
          </p:cNvPr>
          <p:cNvCxnSpPr>
            <a:cxnSpLocks/>
          </p:cNvCxnSpPr>
          <p:nvPr/>
        </p:nvCxnSpPr>
        <p:spPr>
          <a:xfrm flipH="1" flipV="1">
            <a:off x="5919327" y="3429000"/>
            <a:ext cx="497905" cy="120249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BD8C727-C2E2-F343-9FFA-3676CEC285A5}"/>
              </a:ext>
            </a:extLst>
          </p:cNvPr>
          <p:cNvSpPr txBox="1"/>
          <p:nvPr/>
        </p:nvSpPr>
        <p:spPr>
          <a:xfrm>
            <a:off x="3407903" y="5528001"/>
            <a:ext cx="3693541" cy="457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Model Architecture Graph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B8D967-FA42-A443-9AD3-83DF4455E2E4}"/>
              </a:ext>
            </a:extLst>
          </p:cNvPr>
          <p:cNvSpPr txBox="1"/>
          <p:nvPr/>
        </p:nvSpPr>
        <p:spPr>
          <a:xfrm>
            <a:off x="6417232" y="4219268"/>
            <a:ext cx="453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Distribution bar with slider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EA77E8-A851-DB47-89CF-CE25856D66F6}"/>
              </a:ext>
            </a:extLst>
          </p:cNvPr>
          <p:cNvCxnSpPr>
            <a:cxnSpLocks/>
          </p:cNvCxnSpPr>
          <p:nvPr/>
        </p:nvCxnSpPr>
        <p:spPr>
          <a:xfrm>
            <a:off x="6417232" y="4631499"/>
            <a:ext cx="3878675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2A1885-6ECD-7146-9E6A-5F3B8D7FE7FF}"/>
              </a:ext>
            </a:extLst>
          </p:cNvPr>
          <p:cNvCxnSpPr>
            <a:cxnSpLocks/>
          </p:cNvCxnSpPr>
          <p:nvPr/>
        </p:nvCxnSpPr>
        <p:spPr>
          <a:xfrm>
            <a:off x="3377274" y="6016263"/>
            <a:ext cx="3409474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66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27210CD-D182-8740-872C-AFD6FFDFCD25}"/>
              </a:ext>
            </a:extLst>
          </p:cNvPr>
          <p:cNvSpPr txBox="1"/>
          <p:nvPr/>
        </p:nvSpPr>
        <p:spPr>
          <a:xfrm>
            <a:off x="6995160" y="2423159"/>
            <a:ext cx="3977640" cy="201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Andale Mono" panose="020B0509000000000004" pitchFamily="49" charset="0"/>
              </a:rPr>
              <a:t>Design D provides a multifaceted browser to allow users to select suitable datasets, tasks, models types, and training information.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Andale Mono" panose="020B05090000000000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ndale Mono" panose="020B0509000000000004" pitchFamily="49" charset="0"/>
              </a:rPr>
              <a:t>Pros: The filter is helpful.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ndale Mono" panose="020B0509000000000004" pitchFamily="49" charset="0"/>
              </a:rPr>
              <a:t>Cons: Lack parameter settings.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7146CD-99FE-2C49-B2E9-4ECED7D1C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199"/>
            <a:ext cx="661021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39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7468547-D272-3A47-93EE-AE0FB82FF2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937279" y="1284732"/>
            <a:ext cx="8317441" cy="4288536"/>
          </a:xfrm>
          <a:prstGeom prst="rect">
            <a:avLst/>
          </a:prstGeom>
        </p:spPr>
      </p:pic>
      <p:pic>
        <p:nvPicPr>
          <p:cNvPr id="28" name="Picture 2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89FBEAD-8C39-F144-9801-08F10E1EA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5048" r="78737" b="56505"/>
          <a:stretch/>
        </p:blipFill>
        <p:spPr>
          <a:xfrm>
            <a:off x="2059689" y="1404484"/>
            <a:ext cx="2247654" cy="155049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96AD2E7-DEEF-0741-BD79-DA6E912DE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0" t="30042" r="51108" b="53896"/>
          <a:stretch/>
        </p:blipFill>
        <p:spPr>
          <a:xfrm>
            <a:off x="6095999" y="2779221"/>
            <a:ext cx="1726237" cy="114167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AFBE17-EE1A-1F47-8076-E249319B9AE2}"/>
              </a:ext>
            </a:extLst>
          </p:cNvPr>
          <p:cNvCxnSpPr>
            <a:cxnSpLocks/>
          </p:cNvCxnSpPr>
          <p:nvPr/>
        </p:nvCxnSpPr>
        <p:spPr>
          <a:xfrm flipV="1">
            <a:off x="3183516" y="1164725"/>
            <a:ext cx="468204" cy="1015004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1D789F-FA78-F041-A6B0-B5FEE99623BD}"/>
              </a:ext>
            </a:extLst>
          </p:cNvPr>
          <p:cNvCxnSpPr>
            <a:cxnSpLocks/>
          </p:cNvCxnSpPr>
          <p:nvPr/>
        </p:nvCxnSpPr>
        <p:spPr>
          <a:xfrm flipV="1">
            <a:off x="3651720" y="1159503"/>
            <a:ext cx="2048436" cy="21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489BE04-030C-3F4D-B7CA-572A310C83C0}"/>
              </a:ext>
            </a:extLst>
          </p:cNvPr>
          <p:cNvSpPr txBox="1"/>
          <p:nvPr/>
        </p:nvSpPr>
        <p:spPr>
          <a:xfrm>
            <a:off x="3636905" y="802520"/>
            <a:ext cx="520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Model selection</a:t>
            </a:r>
          </a:p>
        </p:txBody>
      </p:sp>
      <p:pic>
        <p:nvPicPr>
          <p:cNvPr id="31" name="Picture 3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FA6D8F6-3341-1F4D-B3F2-346E1A498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8845" t="69894" r="63302" b="7795"/>
          <a:stretch/>
        </p:blipFill>
        <p:spPr>
          <a:xfrm>
            <a:off x="4350113" y="3729727"/>
            <a:ext cx="1033565" cy="151410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FB8D967-FA42-A443-9AD3-83DF4455E2E4}"/>
              </a:ext>
            </a:extLst>
          </p:cNvPr>
          <p:cNvSpPr txBox="1"/>
          <p:nvPr/>
        </p:nvSpPr>
        <p:spPr>
          <a:xfrm>
            <a:off x="6737978" y="4427319"/>
            <a:ext cx="453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Model architectures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58242F-8E49-7647-9A1E-150F2988DE96}"/>
              </a:ext>
            </a:extLst>
          </p:cNvPr>
          <p:cNvCxnSpPr>
            <a:cxnSpLocks/>
          </p:cNvCxnSpPr>
          <p:nvPr/>
        </p:nvCxnSpPr>
        <p:spPr>
          <a:xfrm flipH="1" flipV="1">
            <a:off x="4927521" y="4870185"/>
            <a:ext cx="456157" cy="1043494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CF404F-7ED9-D04C-8F98-A91144CA018E}"/>
              </a:ext>
            </a:extLst>
          </p:cNvPr>
          <p:cNvCxnSpPr>
            <a:cxnSpLocks/>
          </p:cNvCxnSpPr>
          <p:nvPr/>
        </p:nvCxnSpPr>
        <p:spPr>
          <a:xfrm flipH="1" flipV="1">
            <a:off x="6240073" y="3637051"/>
            <a:ext cx="497905" cy="120249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BD8C727-C2E2-F343-9FFA-3676CEC285A5}"/>
              </a:ext>
            </a:extLst>
          </p:cNvPr>
          <p:cNvSpPr txBox="1"/>
          <p:nvPr/>
        </p:nvSpPr>
        <p:spPr>
          <a:xfrm>
            <a:off x="5414307" y="5456181"/>
            <a:ext cx="3693541" cy="457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Depth selection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EA77E8-A851-DB47-89CF-CE25856D66F6}"/>
              </a:ext>
            </a:extLst>
          </p:cNvPr>
          <p:cNvCxnSpPr>
            <a:cxnSpLocks/>
          </p:cNvCxnSpPr>
          <p:nvPr/>
        </p:nvCxnSpPr>
        <p:spPr>
          <a:xfrm>
            <a:off x="6737978" y="4839550"/>
            <a:ext cx="2702905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2A1885-6ECD-7146-9E6A-5F3B8D7FE7FF}"/>
              </a:ext>
            </a:extLst>
          </p:cNvPr>
          <p:cNvCxnSpPr>
            <a:cxnSpLocks/>
          </p:cNvCxnSpPr>
          <p:nvPr/>
        </p:nvCxnSpPr>
        <p:spPr>
          <a:xfrm>
            <a:off x="5383678" y="5944443"/>
            <a:ext cx="2174966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929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267</Words>
  <Application>Microsoft Macintosh PowerPoint</Application>
  <PresentationFormat>Widescreen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Yan, Litao</dc:creator>
  <cp:lastModifiedBy>Yan, Litao</cp:lastModifiedBy>
  <cp:revision>20</cp:revision>
  <dcterms:created xsi:type="dcterms:W3CDTF">2021-07-23T00:43:53Z</dcterms:created>
  <dcterms:modified xsi:type="dcterms:W3CDTF">2021-07-23T17:09:55Z</dcterms:modified>
</cp:coreProperties>
</file>